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fa89128fd1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fa89128fd1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89128fd1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fa89128fd1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fb47f62985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fb47f6298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fb47f6298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fb47f6298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fb47f6298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fb47f6298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fa89128fd1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fa89128fd1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fa89128fd1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fa89128fd1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fa89128fd1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fa89128fd1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fa89128fd1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fa89128fd1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7.png"/><Relationship Id="rId6" Type="http://schemas.openxmlformats.org/officeDocument/2006/relationships/image" Target="../media/image6.png"/><Relationship Id="rId7" Type="http://schemas.openxmlformats.org/officeDocument/2006/relationships/image" Target="../media/image3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4.png"/><Relationship Id="rId10" Type="http://schemas.openxmlformats.org/officeDocument/2006/relationships/image" Target="../media/image5.png"/><Relationship Id="rId9" Type="http://schemas.openxmlformats.org/officeDocument/2006/relationships/image" Target="../media/image14.png"/><Relationship Id="rId5" Type="http://schemas.openxmlformats.org/officeDocument/2006/relationships/image" Target="../media/image11.png"/><Relationship Id="rId6" Type="http://schemas.openxmlformats.org/officeDocument/2006/relationships/image" Target="../media/image28.png"/><Relationship Id="rId7" Type="http://schemas.openxmlformats.org/officeDocument/2006/relationships/image" Target="../media/image13.png"/><Relationship Id="rId8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31.png"/><Relationship Id="rId11" Type="http://schemas.openxmlformats.org/officeDocument/2006/relationships/image" Target="../media/image26.png"/><Relationship Id="rId10" Type="http://schemas.openxmlformats.org/officeDocument/2006/relationships/image" Target="../media/image16.png"/><Relationship Id="rId12" Type="http://schemas.openxmlformats.org/officeDocument/2006/relationships/image" Target="../media/image23.png"/><Relationship Id="rId9" Type="http://schemas.openxmlformats.org/officeDocument/2006/relationships/image" Target="../media/image15.png"/><Relationship Id="rId5" Type="http://schemas.openxmlformats.org/officeDocument/2006/relationships/image" Target="../media/image18.png"/><Relationship Id="rId6" Type="http://schemas.openxmlformats.org/officeDocument/2006/relationships/image" Target="../media/image11.png"/><Relationship Id="rId7" Type="http://schemas.openxmlformats.org/officeDocument/2006/relationships/image" Target="../media/image8.png"/><Relationship Id="rId8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png"/><Relationship Id="rId4" Type="http://schemas.openxmlformats.org/officeDocument/2006/relationships/image" Target="../media/image2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png"/><Relationship Id="rId4" Type="http://schemas.openxmlformats.org/officeDocument/2006/relationships/image" Target="../media/image2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Relationship Id="rId4" Type="http://schemas.openxmlformats.org/officeDocument/2006/relationships/image" Target="../media/image3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Relationship Id="rId4" Type="http://schemas.openxmlformats.org/officeDocument/2006/relationships/image" Target="../media/image42.jpg"/><Relationship Id="rId5" Type="http://schemas.openxmlformats.org/officeDocument/2006/relationships/image" Target="../media/image4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Relationship Id="rId4" Type="http://schemas.openxmlformats.org/officeDocument/2006/relationships/image" Target="../media/image39.jpg"/><Relationship Id="rId5" Type="http://schemas.openxmlformats.org/officeDocument/2006/relationships/image" Target="../media/image4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35.png"/><Relationship Id="rId5" Type="http://schemas.openxmlformats.org/officeDocument/2006/relationships/image" Target="../media/image32.png"/><Relationship Id="rId6" Type="http://schemas.openxmlformats.org/officeDocument/2006/relationships/image" Target="../media/image40.jpg"/><Relationship Id="rId7" Type="http://schemas.openxmlformats.org/officeDocument/2006/relationships/image" Target="../media/image33.jpg"/><Relationship Id="rId8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152950" y="2991525"/>
            <a:ext cx="5505000" cy="169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Тема: </a:t>
            </a:r>
            <a:r>
              <a:rPr b="1" lang="ru" sz="19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Привлечение специалиста стороной защиты в процессе доказывания по экономическим преступлениям</a:t>
            </a:r>
            <a:endParaRPr b="1" sz="19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Спикер: Яковлев Илья </a:t>
            </a:r>
            <a:endParaRPr b="1" sz="19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Владимирович</a:t>
            </a:r>
            <a:endParaRPr b="1" sz="19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08600"/>
            <a:ext cx="2920024" cy="200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9075" y="0"/>
            <a:ext cx="5504934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38075" y="0"/>
            <a:ext cx="5905922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 title="26_08_26_073.jpg"/>
          <p:cNvPicPr preferRelativeResize="0"/>
          <p:nvPr/>
        </p:nvPicPr>
        <p:blipFill rotWithShape="1">
          <a:blip r:embed="rId7">
            <a:alphaModFix/>
          </a:blip>
          <a:srcRect b="9526" l="0" r="0" t="21693"/>
          <a:stretch/>
        </p:blipFill>
        <p:spPr>
          <a:xfrm>
            <a:off x="3946450" y="408600"/>
            <a:ext cx="2237300" cy="2308849"/>
          </a:xfrm>
          <a:prstGeom prst="rect">
            <a:avLst/>
          </a:prstGeom>
          <a:noFill/>
          <a:ln cap="flat" cmpd="sng" w="38100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27000" y="627500"/>
            <a:ext cx="8490000" cy="43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4450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3F3F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44500" lvl="0" marL="0" marR="0" rtl="0" algn="just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F3F3F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44500" lvl="0" marL="0" marR="0" rtl="0" algn="just">
              <a:spcBef>
                <a:spcPts val="800"/>
              </a:spcBef>
              <a:spcAft>
                <a:spcPts val="800"/>
              </a:spcAft>
              <a:buNone/>
            </a:pPr>
            <a:r>
              <a:rPr lang="ru" sz="1600">
                <a:solidFill>
                  <a:srgbClr val="F3F3F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>
              <a:solidFill>
                <a:srgbClr val="F3F3F3"/>
              </a:solidFill>
            </a:endParaRPr>
          </a:p>
        </p:txBody>
      </p:sp>
      <p:sp>
        <p:nvSpPr>
          <p:cNvPr id="64" name="Google Shape;64;p14"/>
          <p:cNvSpPr txBox="1"/>
          <p:nvPr>
            <p:ph type="title"/>
          </p:nvPr>
        </p:nvSpPr>
        <p:spPr>
          <a:xfrm>
            <a:off x="311700" y="152297"/>
            <a:ext cx="8520600" cy="47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rgbClr val="F3F3F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Почему специалист — ключевой инструмент защиты</a:t>
            </a:r>
            <a:endParaRPr b="1" sz="1900">
              <a:solidFill>
                <a:srgbClr val="F3F3F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C9DAF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Экономическое уголовное дело требует не только юридической, но и отраслевой экспертизы</a:t>
            </a:r>
            <a:endParaRPr sz="1400">
              <a:solidFill>
                <a:srgbClr val="C9DAF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0537" y="1190350"/>
            <a:ext cx="2398575" cy="3396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6" name="Google Shape;66;p14"/>
          <p:cNvCxnSpPr/>
          <p:nvPr/>
        </p:nvCxnSpPr>
        <p:spPr>
          <a:xfrm flipH="1">
            <a:off x="371440" y="1123275"/>
            <a:ext cx="34500" cy="3690300"/>
          </a:xfrm>
          <a:prstGeom prst="straightConnector1">
            <a:avLst/>
          </a:prstGeom>
          <a:noFill/>
          <a:ln cap="flat" cmpd="sng" w="38100">
            <a:solidFill>
              <a:srgbClr val="20124D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7" name="Google Shape;67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8287" y="1401188"/>
            <a:ext cx="409575" cy="40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8287" y="1444050"/>
            <a:ext cx="409575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4"/>
          <p:cNvSpPr txBox="1"/>
          <p:nvPr/>
        </p:nvSpPr>
        <p:spPr>
          <a:xfrm>
            <a:off x="1194875" y="1382930"/>
            <a:ext cx="1213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1600">
                <a:solidFill>
                  <a:srgbClr val="132B4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АДВОКАТ</a:t>
            </a:r>
            <a:endParaRPr b="1" sz="1600">
              <a:solidFill>
                <a:srgbClr val="132B4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269301" y="1921975"/>
            <a:ext cx="2398500" cy="26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rgbClr val="1E2B3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Процессуальные права и обязанности.</a:t>
            </a:r>
            <a:br>
              <a:rPr lang="ru">
                <a:solidFill>
                  <a:srgbClr val="1E2B38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>
                <a:solidFill>
                  <a:srgbClr val="1E2B3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br>
              <a:rPr lang="ru">
                <a:solidFill>
                  <a:srgbClr val="1E2B38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>
                <a:solidFill>
                  <a:srgbClr val="1E2B3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Даже глубокие</a:t>
            </a:r>
            <a:r>
              <a:rPr lang="ru">
                <a:solidFill>
                  <a:srgbClr val="1E2B3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>
                <a:solidFill>
                  <a:srgbClr val="1E2B3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профессиональные знания адвоката сами по себе не превращают его заключение в доказательство по делу.</a:t>
            </a:r>
            <a:endParaRPr>
              <a:solidFill>
                <a:srgbClr val="1E2B3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1" name="Google Shape;7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47230" y="1254450"/>
            <a:ext cx="2398575" cy="3396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2" name="Google Shape;72;p14"/>
          <p:cNvCxnSpPr/>
          <p:nvPr/>
        </p:nvCxnSpPr>
        <p:spPr>
          <a:xfrm flipH="1">
            <a:off x="3395467" y="1144220"/>
            <a:ext cx="34500" cy="3690300"/>
          </a:xfrm>
          <a:prstGeom prst="straightConnector1">
            <a:avLst/>
          </a:prstGeom>
          <a:noFill/>
          <a:ln cap="flat" cmpd="sng" w="38100">
            <a:solidFill>
              <a:srgbClr val="D6C396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3" name="Google Shape;7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53957" y="1190350"/>
            <a:ext cx="2398575" cy="3396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4" name="Google Shape;74;p14"/>
          <p:cNvCxnSpPr/>
          <p:nvPr/>
        </p:nvCxnSpPr>
        <p:spPr>
          <a:xfrm flipH="1">
            <a:off x="6407830" y="1112765"/>
            <a:ext cx="34500" cy="3690300"/>
          </a:xfrm>
          <a:prstGeom prst="straightConnector1">
            <a:avLst/>
          </a:prstGeom>
          <a:noFill/>
          <a:ln cap="flat" cmpd="sng" w="38100">
            <a:solidFill>
              <a:srgbClr val="448367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5" name="Google Shape;75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23687" y="1424265"/>
            <a:ext cx="409575" cy="40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23687" y="1448083"/>
            <a:ext cx="409575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4"/>
          <p:cNvSpPr txBox="1"/>
          <p:nvPr/>
        </p:nvSpPr>
        <p:spPr>
          <a:xfrm>
            <a:off x="4059760" y="1363898"/>
            <a:ext cx="1729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1600">
                <a:solidFill>
                  <a:srgbClr val="132B4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СПЕЦИАЛИСТ</a:t>
            </a:r>
            <a:endParaRPr b="1" sz="1600">
              <a:solidFill>
                <a:srgbClr val="132B4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3170500" y="1885425"/>
            <a:ext cx="2547000" cy="21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rgbClr val="1E2B3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Специальные знания и профессиональная компетенция.</a:t>
            </a:r>
            <a:br>
              <a:rPr lang="ru">
                <a:solidFill>
                  <a:srgbClr val="1E2B38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>
                <a:solidFill>
                  <a:srgbClr val="1E2B3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br>
              <a:rPr lang="ru">
                <a:solidFill>
                  <a:srgbClr val="1E2B38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>
                <a:solidFill>
                  <a:srgbClr val="1E2B3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Помогает работать с бухгалтерией, аудитом и отраслевой спецификой бизнеса.</a:t>
            </a:r>
            <a:endParaRPr>
              <a:solidFill>
                <a:srgbClr val="1E2B3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7056342" y="1298475"/>
            <a:ext cx="18885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1300">
                <a:solidFill>
                  <a:srgbClr val="132B4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ПРОЦЕССУАЛЬНАЯ ЗАЩИТА</a:t>
            </a:r>
            <a:endParaRPr b="1" sz="1600">
              <a:solidFill>
                <a:srgbClr val="132B4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80" name="Google Shape;80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702862" y="1420972"/>
            <a:ext cx="409575" cy="40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702862" y="1463838"/>
            <a:ext cx="409575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4"/>
          <p:cNvSpPr txBox="1"/>
          <p:nvPr/>
        </p:nvSpPr>
        <p:spPr>
          <a:xfrm>
            <a:off x="6220212" y="1921975"/>
            <a:ext cx="2472900" cy="21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rgbClr val="1E2B3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Своевременный и процессуально правильный допуск специалиста позволяет использовать его знания в следственных действиях при работе с экспертизой и в суде.</a:t>
            </a:r>
            <a:endParaRPr>
              <a:solidFill>
                <a:srgbClr val="1E2B3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5"/>
          <p:cNvSpPr txBox="1"/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300">
                <a:solidFill>
                  <a:srgbClr val="F3F3F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Роль специалиста в уголовном деле</a:t>
            </a:r>
            <a:r>
              <a:rPr lang="ru" sz="1800">
                <a:solidFill>
                  <a:srgbClr val="F3F3F3"/>
                </a:solidFill>
              </a:rPr>
              <a:t> </a:t>
            </a:r>
            <a:endParaRPr sz="3500">
              <a:solidFill>
                <a:srgbClr val="F3F3F3"/>
              </a:solidFill>
            </a:endParaRPr>
          </a:p>
        </p:txBody>
      </p:sp>
      <p:pic>
        <p:nvPicPr>
          <p:cNvPr id="88" name="Google Shape;88;p15" title="pngtree-legal-law-justice-service-3d-illustration-law-assistance-law-firm-and-png-image_10146692-removebg-preview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78600" y="2649650"/>
            <a:ext cx="2407950" cy="240795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5"/>
          <p:cNvSpPr txBox="1"/>
          <p:nvPr/>
        </p:nvSpPr>
        <p:spPr>
          <a:xfrm>
            <a:off x="-391675" y="449775"/>
            <a:ext cx="7913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rgbClr val="F3F3F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Пять практических задач, которые усиливают позицию стороны защиты</a:t>
            </a:r>
            <a:endParaRPr>
              <a:solidFill>
                <a:srgbClr val="F3F3F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0" name="Google Shape;9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901198"/>
            <a:ext cx="2608325" cy="15613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5"/>
          <p:cNvSpPr txBox="1"/>
          <p:nvPr/>
        </p:nvSpPr>
        <p:spPr>
          <a:xfrm>
            <a:off x="392450" y="949403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>
                <a:solidFill>
                  <a:srgbClr val="132B4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Отраслевые знания</a:t>
            </a:r>
            <a:endParaRPr b="1">
              <a:solidFill>
                <a:srgbClr val="132B4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2" name="Google Shape;92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9745" y="960165"/>
            <a:ext cx="409575" cy="40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9745" y="1003028"/>
            <a:ext cx="409575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5"/>
          <p:cNvSpPr txBox="1"/>
          <p:nvPr/>
        </p:nvSpPr>
        <p:spPr>
          <a:xfrm>
            <a:off x="464050" y="1387675"/>
            <a:ext cx="2312100" cy="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300">
                <a:solidFill>
                  <a:srgbClr val="1E2B3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Компенсация недостающих отраслевых знаний адвоката</a:t>
            </a:r>
            <a:endParaRPr sz="1300">
              <a:solidFill>
                <a:srgbClr val="1E2B3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5" name="Google Shape;9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67575" y="912725"/>
            <a:ext cx="2608325" cy="156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23450" y="901180"/>
            <a:ext cx="2608325" cy="1561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7" name="Google Shape;97;p15"/>
          <p:cNvCxnSpPr/>
          <p:nvPr/>
        </p:nvCxnSpPr>
        <p:spPr>
          <a:xfrm flipH="1">
            <a:off x="313825" y="892625"/>
            <a:ext cx="11400" cy="1649100"/>
          </a:xfrm>
          <a:prstGeom prst="straightConnector1">
            <a:avLst/>
          </a:prstGeom>
          <a:noFill/>
          <a:ln cap="flat" cmpd="sng" w="38100">
            <a:solidFill>
              <a:srgbClr val="A4C2F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" name="Google Shape;98;p15"/>
          <p:cNvCxnSpPr/>
          <p:nvPr/>
        </p:nvCxnSpPr>
        <p:spPr>
          <a:xfrm flipH="1">
            <a:off x="3268638" y="892625"/>
            <a:ext cx="11400" cy="1649100"/>
          </a:xfrm>
          <a:prstGeom prst="straightConnector1">
            <a:avLst/>
          </a:prstGeom>
          <a:noFill/>
          <a:ln cap="flat" cmpd="sng" w="38100">
            <a:solidFill>
              <a:srgbClr val="E6913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99" name="Google Shape;99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04688" y="975425"/>
            <a:ext cx="409575" cy="40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04700" y="1022835"/>
            <a:ext cx="409575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5"/>
          <p:cNvSpPr txBox="1"/>
          <p:nvPr/>
        </p:nvSpPr>
        <p:spPr>
          <a:xfrm>
            <a:off x="3324338" y="972463"/>
            <a:ext cx="2854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>
                <a:solidFill>
                  <a:srgbClr val="132B4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Работа с экспертизой</a:t>
            </a:r>
            <a:endParaRPr b="1">
              <a:solidFill>
                <a:srgbClr val="132B4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2" name="Google Shape;102;p15"/>
          <p:cNvSpPr txBox="1"/>
          <p:nvPr/>
        </p:nvSpPr>
        <p:spPr>
          <a:xfrm>
            <a:off x="3366875" y="1379850"/>
            <a:ext cx="2407800" cy="10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300">
                <a:solidFill>
                  <a:srgbClr val="1E2B3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Помощь в формулировке правильных вопросов эксперту и всестороннее изучение его заключения</a:t>
            </a:r>
            <a:endParaRPr sz="1300">
              <a:solidFill>
                <a:srgbClr val="1E2B3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3" name="Google Shape;103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59650" y="956253"/>
            <a:ext cx="409575" cy="40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363282" y="999745"/>
            <a:ext cx="409575" cy="323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" name="Google Shape;105;p15"/>
          <p:cNvCxnSpPr/>
          <p:nvPr/>
        </p:nvCxnSpPr>
        <p:spPr>
          <a:xfrm flipH="1">
            <a:off x="6223450" y="892625"/>
            <a:ext cx="11400" cy="1649100"/>
          </a:xfrm>
          <a:prstGeom prst="straightConnector1">
            <a:avLst/>
          </a:prstGeom>
          <a:noFill/>
          <a:ln cap="flat" cmpd="sng" w="38100">
            <a:solidFill>
              <a:srgbClr val="A4C2F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6" name="Google Shape;106;p15"/>
          <p:cNvSpPr txBox="1"/>
          <p:nvPr/>
        </p:nvSpPr>
        <p:spPr>
          <a:xfrm>
            <a:off x="6303880" y="964865"/>
            <a:ext cx="260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>
                <a:solidFill>
                  <a:srgbClr val="132B4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Критическая оценка</a:t>
            </a:r>
            <a:endParaRPr b="1">
              <a:solidFill>
                <a:srgbClr val="132B4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7" name="Google Shape;107;p15"/>
          <p:cNvSpPr txBox="1"/>
          <p:nvPr/>
        </p:nvSpPr>
        <p:spPr>
          <a:xfrm>
            <a:off x="6322900" y="1323600"/>
            <a:ext cx="2407800" cy="10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300">
                <a:solidFill>
                  <a:srgbClr val="1E2B3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Обеспечение возможности поставить под сомнение или опровергнуть выводы экспертизы по делу</a:t>
            </a:r>
            <a:endParaRPr sz="1300">
              <a:solidFill>
                <a:srgbClr val="1E2B3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8" name="Google Shape;10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2897363"/>
            <a:ext cx="2608325" cy="1561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9" name="Google Shape;109;p15"/>
          <p:cNvCxnSpPr/>
          <p:nvPr/>
        </p:nvCxnSpPr>
        <p:spPr>
          <a:xfrm flipH="1">
            <a:off x="313813" y="2814050"/>
            <a:ext cx="11400" cy="1649100"/>
          </a:xfrm>
          <a:prstGeom prst="straightConnector1">
            <a:avLst/>
          </a:prstGeom>
          <a:noFill/>
          <a:ln cap="flat" cmpd="sng" w="38100">
            <a:solidFill>
              <a:srgbClr val="E6913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10" name="Google Shape;110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9738" y="2964387"/>
            <a:ext cx="409575" cy="40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64038" y="3018782"/>
            <a:ext cx="38100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5"/>
          <p:cNvSpPr txBox="1"/>
          <p:nvPr/>
        </p:nvSpPr>
        <p:spPr>
          <a:xfrm>
            <a:off x="348278" y="2969063"/>
            <a:ext cx="27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>
                <a:solidFill>
                  <a:srgbClr val="132B4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Следственные действия</a:t>
            </a:r>
            <a:endParaRPr b="1">
              <a:solidFill>
                <a:srgbClr val="132B4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3" name="Google Shape;113;p15"/>
          <p:cNvSpPr txBox="1"/>
          <p:nvPr/>
        </p:nvSpPr>
        <p:spPr>
          <a:xfrm>
            <a:off x="403025" y="3354450"/>
            <a:ext cx="2408100" cy="8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300">
                <a:solidFill>
                  <a:srgbClr val="1E2B3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допросах и следственных действиях с участием подзащитного</a:t>
            </a:r>
            <a:endParaRPr sz="1300">
              <a:solidFill>
                <a:srgbClr val="1E2B3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4" name="Google Shape;11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01285" y="2883963"/>
            <a:ext cx="2608325" cy="1561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5" name="Google Shape;115;p15"/>
          <p:cNvCxnSpPr/>
          <p:nvPr/>
        </p:nvCxnSpPr>
        <p:spPr>
          <a:xfrm flipH="1">
            <a:off x="3268650" y="2814050"/>
            <a:ext cx="11400" cy="1649100"/>
          </a:xfrm>
          <a:prstGeom prst="straightConnector1">
            <a:avLst/>
          </a:prstGeom>
          <a:noFill/>
          <a:ln cap="flat" cmpd="sng" w="38100">
            <a:solidFill>
              <a:srgbClr val="A4C2F4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16" name="Google Shape;116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14172" y="2975913"/>
            <a:ext cx="409575" cy="40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428460" y="3018788"/>
            <a:ext cx="38100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5"/>
          <p:cNvSpPr txBox="1"/>
          <p:nvPr/>
        </p:nvSpPr>
        <p:spPr>
          <a:xfrm>
            <a:off x="3357852" y="298062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>
                <a:solidFill>
                  <a:srgbClr val="132B4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Доказательная работа</a:t>
            </a:r>
            <a:endParaRPr b="1">
              <a:solidFill>
                <a:srgbClr val="132B4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9" name="Google Shape;119;p15"/>
          <p:cNvSpPr txBox="1"/>
          <p:nvPr/>
        </p:nvSpPr>
        <p:spPr>
          <a:xfrm>
            <a:off x="3323350" y="3362425"/>
            <a:ext cx="2520600" cy="8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300">
                <a:solidFill>
                  <a:srgbClr val="1E2B3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Заключение специалиста используется как доказательство по делу (ст. 74 УПК РФ)</a:t>
            </a:r>
            <a:endParaRPr sz="1300">
              <a:solidFill>
                <a:srgbClr val="1E2B3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76086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6"/>
          <p:cNvSpPr txBox="1"/>
          <p:nvPr/>
        </p:nvSpPr>
        <p:spPr>
          <a:xfrm>
            <a:off x="0" y="841050"/>
            <a:ext cx="9006600" cy="17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Уголовно-процессуальный кодекс Российской Федерации</a:t>
            </a:r>
            <a:r>
              <a:rPr lang="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Статья 58. Специалист</a:t>
            </a:r>
            <a:endParaRPr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Специалист - лицо, обладающее специальными знаниями, привлекаемое к участию в процессуальных действиях для содействия в обнаружении, закреплении и изъятии предметов и документов, применении технических средств в исследовании материалов уголовного дела, для постановки вопросов эксперту, а также для разъяснения сторонам и суду вопросов, входящих в его профессиональную компетенцию. 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Вызов специалиста и порядок его участия в следственных и иных процессуальных действиях, судебных заседаниях определяются статьями 168 и 270 настоящего Кодекса.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26" name="Google Shape;126;p16"/>
          <p:cNvSpPr txBox="1"/>
          <p:nvPr/>
        </p:nvSpPr>
        <p:spPr>
          <a:xfrm>
            <a:off x="496700" y="3456900"/>
            <a:ext cx="6346500" cy="16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2.1. Стороне защиты не может быть отказано в удовлетворении ходатайства о привлечении к участию в производстве по уголовному делу в порядке,  установленном настоящим Кодексом, специалиста для разъяснения вопросов,  входящих в его профессиональную компетенцию, за исключением случаев,  предусмотренных статьей 71 настоящего Кодекса.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27" name="Google Shape;12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43200" y="3102991"/>
            <a:ext cx="2300800" cy="226673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6"/>
          <p:cNvSpPr txBox="1"/>
          <p:nvPr/>
        </p:nvSpPr>
        <p:spPr>
          <a:xfrm>
            <a:off x="430475" y="90512"/>
            <a:ext cx="8410500" cy="3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21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Правовые основания допуска специалиста в уголовное дело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76086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7"/>
          <p:cNvSpPr txBox="1"/>
          <p:nvPr/>
        </p:nvSpPr>
        <p:spPr>
          <a:xfrm>
            <a:off x="0" y="796900"/>
            <a:ext cx="8907300" cy="15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Уголовно-процессуальный кодекс Российской Федерации</a:t>
            </a:r>
            <a:endParaRPr b="1"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Статья 168. Участие специалист</a:t>
            </a:r>
            <a:r>
              <a:rPr b="1" lang="ru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</a:t>
            </a:r>
            <a:endParaRPr b="1"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Следователь вправе привлечь к участию в следственном действии специалиста в соответствии  с требованиями части пятой статьи 164 настоящего Кодекса.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35" name="Google Shape;135;p17"/>
          <p:cNvSpPr txBox="1"/>
          <p:nvPr/>
        </p:nvSpPr>
        <p:spPr>
          <a:xfrm>
            <a:off x="474625" y="2496700"/>
            <a:ext cx="6402300" cy="23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Перед началом следственного действия, в котором участвует специалист, следователь удостоверяется в его компетентности, выясняет его отношение к подозреваемому, обвиняемому и потерпевшему, разъясняет специалисту его права и ответственность,  предусмотренные статьей 58  настоящего Кодекса.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36" name="Google Shape;13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77050" y="2676525"/>
            <a:ext cx="2266950" cy="246697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7"/>
          <p:cNvSpPr txBox="1"/>
          <p:nvPr/>
        </p:nvSpPr>
        <p:spPr>
          <a:xfrm>
            <a:off x="529799" y="101537"/>
            <a:ext cx="8123700" cy="4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21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Правовые основания допуска специалиста в уголовное дело</a:t>
            </a:r>
            <a:endParaRPr b="1" sz="21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76086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8"/>
          <p:cNvSpPr txBox="1"/>
          <p:nvPr/>
        </p:nvSpPr>
        <p:spPr>
          <a:xfrm>
            <a:off x="0" y="775075"/>
            <a:ext cx="8730600" cy="9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Уголовно-процессуальный кодекс Российской Федерации</a:t>
            </a:r>
            <a:endParaRPr b="1"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Статья 164. Общие правила производства следственных действий</a:t>
            </a:r>
            <a:endParaRPr b="1"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44" name="Google Shape;144;p18"/>
          <p:cNvSpPr txBox="1"/>
          <p:nvPr/>
        </p:nvSpPr>
        <p:spPr>
          <a:xfrm>
            <a:off x="375300" y="1845475"/>
            <a:ext cx="5143500" cy="29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Часть 5. Следователь, привлекая к участию в следственных действиях участников уголовного судопроизводства, указанных в главах 6 - 8 настоящего Кодекса, удостоверяется в их личности, разъясняет им права, ответственность, а также порядок производства соответствующего следственного действия. Если в производстве следственного действия участвует потерпевший, свидетель, специалист, эксперт или переводчик, то он также предупреждается об ответственности, предусмотренной статьями 307 и 308 Уголовного кодекса Российской Федерации.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45" name="Google Shape;14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8325" y="2295525"/>
            <a:ext cx="3495675" cy="284797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8"/>
          <p:cNvSpPr txBox="1"/>
          <p:nvPr/>
        </p:nvSpPr>
        <p:spPr>
          <a:xfrm>
            <a:off x="441500" y="112587"/>
            <a:ext cx="8399700" cy="3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Правовые основания допуска специалиста в уголовное дело</a:t>
            </a:r>
            <a:endParaRPr b="1" sz="21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3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9"/>
          <p:cNvSpPr txBox="1"/>
          <p:nvPr>
            <p:ph type="title"/>
          </p:nvPr>
        </p:nvSpPr>
        <p:spPr>
          <a:xfrm>
            <a:off x="161775" y="48500"/>
            <a:ext cx="92856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Главные ошибки в адвокатской практике при использовании помощи специалиста</a:t>
            </a:r>
            <a:r>
              <a:rPr lang="ru" sz="1100">
                <a:solidFill>
                  <a:schemeClr val="lt1"/>
                </a:solidFill>
              </a:rPr>
              <a:t> 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53" name="Google Shape;153;p19" title="95d458356ddb3e381bba590e065bd20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991227" y="983924"/>
            <a:ext cx="2988652" cy="2988652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9"/>
          <p:cNvSpPr/>
          <p:nvPr/>
        </p:nvSpPr>
        <p:spPr>
          <a:xfrm>
            <a:off x="1176651" y="658625"/>
            <a:ext cx="3934500" cy="1164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9"/>
          <p:cNvSpPr/>
          <p:nvPr/>
        </p:nvSpPr>
        <p:spPr>
          <a:xfrm>
            <a:off x="5243475" y="658625"/>
            <a:ext cx="3800400" cy="1164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9"/>
          <p:cNvSpPr/>
          <p:nvPr/>
        </p:nvSpPr>
        <p:spPr>
          <a:xfrm>
            <a:off x="1227701" y="1989300"/>
            <a:ext cx="3934500" cy="1164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9"/>
          <p:cNvSpPr/>
          <p:nvPr/>
        </p:nvSpPr>
        <p:spPr>
          <a:xfrm>
            <a:off x="5243475" y="1981648"/>
            <a:ext cx="3800400" cy="1164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9"/>
          <p:cNvSpPr/>
          <p:nvPr/>
        </p:nvSpPr>
        <p:spPr>
          <a:xfrm>
            <a:off x="3270775" y="3319975"/>
            <a:ext cx="3870300" cy="1164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9"/>
          <p:cNvSpPr/>
          <p:nvPr/>
        </p:nvSpPr>
        <p:spPr>
          <a:xfrm>
            <a:off x="414600" y="4650650"/>
            <a:ext cx="8314800" cy="400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9"/>
          <p:cNvSpPr txBox="1"/>
          <p:nvPr/>
        </p:nvSpPr>
        <p:spPr>
          <a:xfrm>
            <a:off x="772123" y="4604517"/>
            <a:ext cx="8165100" cy="1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Ключевая мысль: </a:t>
            </a:r>
            <a:endParaRPr sz="1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1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Процессуальная ошибка на входе может обесценить помощь специалиста на выходе</a:t>
            </a:r>
            <a:endParaRPr b="1" sz="11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1" name="Google Shape;161;p19"/>
          <p:cNvSpPr txBox="1"/>
          <p:nvPr/>
        </p:nvSpPr>
        <p:spPr>
          <a:xfrm>
            <a:off x="1527700" y="676038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>
                <a:solidFill>
                  <a:srgbClr val="132B4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Неверный порядок допуска</a:t>
            </a:r>
            <a:endParaRPr b="1">
              <a:solidFill>
                <a:srgbClr val="132B4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" name="Google Shape;162;p19"/>
          <p:cNvSpPr txBox="1"/>
          <p:nvPr/>
        </p:nvSpPr>
        <p:spPr>
          <a:xfrm>
            <a:off x="1291950" y="936125"/>
            <a:ext cx="3727200" cy="8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1E2B3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lang="ru" sz="1000">
                <a:solidFill>
                  <a:srgbClr val="1E2B3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пециалист не допускается в дело через ходатайство следователю и вынесение последним постановления, что влечет признание его заключения недопустимым и создает угрозу для ответственности адвоката по ст. 310 УК РФ</a:t>
            </a:r>
            <a:endParaRPr sz="1000">
              <a:solidFill>
                <a:srgbClr val="1E2B3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3" name="Google Shape;163;p19"/>
          <p:cNvSpPr txBox="1"/>
          <p:nvPr/>
        </p:nvSpPr>
        <p:spPr>
          <a:xfrm>
            <a:off x="5007375" y="676050"/>
            <a:ext cx="403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>
                <a:solidFill>
                  <a:srgbClr val="132B4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 разъяснены права и ответственность</a:t>
            </a:r>
            <a:endParaRPr b="1">
              <a:solidFill>
                <a:srgbClr val="132B4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4" name="Google Shape;164;p19"/>
          <p:cNvSpPr txBox="1"/>
          <p:nvPr/>
        </p:nvSpPr>
        <p:spPr>
          <a:xfrm>
            <a:off x="5416100" y="931775"/>
            <a:ext cx="35796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100">
                <a:solidFill>
                  <a:srgbClr val="1E2B3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Допуск специалиста в дело производится следователем некорректно, без разъяснения ему прав и обязанностей, ответственности по ст. 307 УК РФ.</a:t>
            </a:r>
            <a:endParaRPr sz="1100">
              <a:solidFill>
                <a:srgbClr val="1E2B3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" name="Google Shape;165;p19"/>
          <p:cNvSpPr txBox="1"/>
          <p:nvPr/>
        </p:nvSpPr>
        <p:spPr>
          <a:xfrm>
            <a:off x="1441550" y="1947050"/>
            <a:ext cx="366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>
                <a:solidFill>
                  <a:srgbClr val="132B4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Слишком позднее привлечение</a:t>
            </a:r>
            <a:endParaRPr b="1">
              <a:solidFill>
                <a:srgbClr val="132B4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" name="Google Shape;166;p19"/>
          <p:cNvSpPr txBox="1"/>
          <p:nvPr/>
        </p:nvSpPr>
        <p:spPr>
          <a:xfrm>
            <a:off x="1308600" y="2219175"/>
            <a:ext cx="38004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000">
                <a:solidFill>
                  <a:srgbClr val="1E2B3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Ходатайство об участии специалиста заявляется только в суде, в единичном заседании - игнорируется стадия следствия и его участие во всем судебном процессе</a:t>
            </a:r>
            <a:endParaRPr sz="1000">
              <a:solidFill>
                <a:srgbClr val="1E2B3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" name="Google Shape;167;p19"/>
          <p:cNvSpPr txBox="1"/>
          <p:nvPr/>
        </p:nvSpPr>
        <p:spPr>
          <a:xfrm>
            <a:off x="5416100" y="1933048"/>
            <a:ext cx="3870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>
                <a:solidFill>
                  <a:srgbClr val="132B4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Некомпетентный специалист</a:t>
            </a:r>
            <a:endParaRPr b="1">
              <a:solidFill>
                <a:srgbClr val="132B4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" name="Google Shape;168;p19"/>
          <p:cNvSpPr txBox="1"/>
          <p:nvPr/>
        </p:nvSpPr>
        <p:spPr>
          <a:xfrm>
            <a:off x="5364250" y="2272150"/>
            <a:ext cx="3489600" cy="5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000">
                <a:solidFill>
                  <a:srgbClr val="1E2B3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Привлечен некомпетентный специалист или без подтверждающих его навыки документов</a:t>
            </a:r>
            <a:endParaRPr sz="1000">
              <a:solidFill>
                <a:srgbClr val="1E2B3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9" name="Google Shape;169;p19"/>
          <p:cNvSpPr txBox="1"/>
          <p:nvPr/>
        </p:nvSpPr>
        <p:spPr>
          <a:xfrm>
            <a:off x="3705925" y="32988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>
                <a:solidFill>
                  <a:srgbClr val="132B4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Подмена экспертизы</a:t>
            </a:r>
            <a:endParaRPr b="1">
              <a:solidFill>
                <a:srgbClr val="132B4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0" name="Google Shape;170;p19"/>
          <p:cNvSpPr txBox="1"/>
          <p:nvPr/>
        </p:nvSpPr>
        <p:spPr>
          <a:xfrm>
            <a:off x="3399575" y="3567275"/>
            <a:ext cx="3727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000">
                <a:solidFill>
                  <a:srgbClr val="1E2B3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Заключением специалиста пытаются подменить выводы эксперта без ходатайства о назначении повторной или дополнительной экспертизы по делу</a:t>
            </a:r>
            <a:endParaRPr sz="1000">
              <a:solidFill>
                <a:srgbClr val="1E2B3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71" name="Google Shape;171;p19"/>
          <p:cNvCxnSpPr/>
          <p:nvPr/>
        </p:nvCxnSpPr>
        <p:spPr>
          <a:xfrm flipH="1">
            <a:off x="763423" y="4662002"/>
            <a:ext cx="8700" cy="359400"/>
          </a:xfrm>
          <a:prstGeom prst="straightConnector1">
            <a:avLst/>
          </a:prstGeom>
          <a:noFill/>
          <a:ln cap="flat" cmpd="sng" w="28575">
            <a:solidFill>
              <a:srgbClr val="E06666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67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0"/>
          <p:cNvSpPr txBox="1"/>
          <p:nvPr>
            <p:ph type="title"/>
          </p:nvPr>
        </p:nvSpPr>
        <p:spPr>
          <a:xfrm>
            <a:off x="161775" y="1008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Проекты процессуальных документов по допуску специалиста в уголовное дело</a:t>
            </a:r>
            <a:r>
              <a:rPr lang="ru" sz="1200">
                <a:solidFill>
                  <a:schemeClr val="lt1"/>
                </a:solidFill>
              </a:rPr>
              <a:t> </a:t>
            </a:r>
            <a:endParaRPr sz="2900">
              <a:solidFill>
                <a:schemeClr val="lt1"/>
              </a:solidFill>
            </a:endParaRPr>
          </a:p>
        </p:txBody>
      </p:sp>
      <p:pic>
        <p:nvPicPr>
          <p:cNvPr id="178" name="Google Shape;178;p20" title="Документ Microsoft Office Word (4)_page-0001.jpg"/>
          <p:cNvPicPr preferRelativeResize="0"/>
          <p:nvPr/>
        </p:nvPicPr>
        <p:blipFill rotWithShape="1">
          <a:blip r:embed="rId4">
            <a:alphaModFix/>
          </a:blip>
          <a:srcRect b="18073" l="0" r="0" t="0"/>
          <a:stretch/>
        </p:blipFill>
        <p:spPr>
          <a:xfrm>
            <a:off x="330275" y="726550"/>
            <a:ext cx="3634101" cy="421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0" title="Документ Microsoft Office Word 5_page-0001.jpg"/>
          <p:cNvPicPr preferRelativeResize="0"/>
          <p:nvPr/>
        </p:nvPicPr>
        <p:blipFill rotWithShape="1">
          <a:blip r:embed="rId5">
            <a:alphaModFix/>
          </a:blip>
          <a:srcRect b="20131" l="1660" r="-1660" t="-1044"/>
          <a:stretch/>
        </p:blipFill>
        <p:spPr>
          <a:xfrm>
            <a:off x="4831775" y="843600"/>
            <a:ext cx="3968799" cy="40969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20"/>
          <p:cNvCxnSpPr>
            <a:stCxn id="177" idx="2"/>
          </p:cNvCxnSpPr>
          <p:nvPr/>
        </p:nvCxnSpPr>
        <p:spPr>
          <a:xfrm flipH="1">
            <a:off x="4407675" y="673500"/>
            <a:ext cx="14400" cy="4497600"/>
          </a:xfrm>
          <a:prstGeom prst="straightConnector1">
            <a:avLst/>
          </a:prstGeom>
          <a:noFill/>
          <a:ln cap="flat" cmpd="sng" w="19050">
            <a:solidFill>
              <a:srgbClr val="3D85C6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7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1"/>
          <p:cNvSpPr txBox="1"/>
          <p:nvPr>
            <p:ph type="title"/>
          </p:nvPr>
        </p:nvSpPr>
        <p:spPr>
          <a:xfrm>
            <a:off x="161775" y="100800"/>
            <a:ext cx="8520600" cy="47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Проекты процессуальных документов по допуску специалиста в уголовное дело</a:t>
            </a:r>
            <a:r>
              <a:rPr lang="ru" sz="1200">
                <a:solidFill>
                  <a:schemeClr val="lt1"/>
                </a:solidFill>
              </a:rPr>
              <a:t> </a:t>
            </a:r>
            <a:endParaRPr sz="2900">
              <a:solidFill>
                <a:schemeClr val="lt1"/>
              </a:solidFill>
            </a:endParaRPr>
          </a:p>
        </p:txBody>
      </p:sp>
      <p:pic>
        <p:nvPicPr>
          <p:cNvPr id="187" name="Google Shape;187;p21" title="6_page-0001 (1).jpg"/>
          <p:cNvPicPr preferRelativeResize="0"/>
          <p:nvPr/>
        </p:nvPicPr>
        <p:blipFill rotWithShape="1">
          <a:blip r:embed="rId4">
            <a:alphaModFix/>
          </a:blip>
          <a:srcRect b="14254" l="0" r="0" t="4153"/>
          <a:stretch/>
        </p:blipFill>
        <p:spPr>
          <a:xfrm>
            <a:off x="526350" y="638900"/>
            <a:ext cx="3759548" cy="4341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1" title="7_page-0001.jpg"/>
          <p:cNvPicPr preferRelativeResize="0"/>
          <p:nvPr/>
        </p:nvPicPr>
        <p:blipFill rotWithShape="1">
          <a:blip r:embed="rId5">
            <a:alphaModFix/>
          </a:blip>
          <a:srcRect b="20141" l="0" r="0" t="0"/>
          <a:stretch/>
        </p:blipFill>
        <p:spPr>
          <a:xfrm>
            <a:off x="4807375" y="768788"/>
            <a:ext cx="3611224" cy="40816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9" name="Google Shape;189;p21"/>
          <p:cNvCxnSpPr/>
          <p:nvPr/>
        </p:nvCxnSpPr>
        <p:spPr>
          <a:xfrm flipH="1">
            <a:off x="4545288" y="579600"/>
            <a:ext cx="2700" cy="4533900"/>
          </a:xfrm>
          <a:prstGeom prst="straightConnector1">
            <a:avLst/>
          </a:prstGeom>
          <a:noFill/>
          <a:ln cap="flat" cmpd="sng" w="19050">
            <a:solidFill>
              <a:srgbClr val="6FA8DC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54425" y="0"/>
            <a:ext cx="1789575" cy="184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42975" y="3060725"/>
            <a:ext cx="2101025" cy="208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2" title="26_08_26_067.jpg"/>
          <p:cNvPicPr preferRelativeResize="0"/>
          <p:nvPr/>
        </p:nvPicPr>
        <p:blipFill rotWithShape="1">
          <a:blip r:embed="rId6">
            <a:alphaModFix/>
          </a:blip>
          <a:srcRect b="4554" l="0" r="0" t="13391"/>
          <a:stretch/>
        </p:blipFill>
        <p:spPr>
          <a:xfrm>
            <a:off x="468300" y="1565625"/>
            <a:ext cx="2253550" cy="2774349"/>
          </a:xfrm>
          <a:prstGeom prst="rect">
            <a:avLst/>
          </a:prstGeom>
          <a:noFill/>
          <a:ln cap="flat" cmpd="sng" w="28575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97" name="Google Shape;197;p22"/>
          <p:cNvSpPr txBox="1"/>
          <p:nvPr/>
        </p:nvSpPr>
        <p:spPr>
          <a:xfrm>
            <a:off x="2721813" y="1664363"/>
            <a:ext cx="3309900" cy="12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EFEFE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Яковлев Илья Владимирович</a:t>
            </a:r>
            <a:endParaRPr b="1" sz="1800">
              <a:solidFill>
                <a:srgbClr val="EFEFE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EFEFE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Управляющий АБ “Илья Яковлев и партнеры”</a:t>
            </a:r>
            <a:endParaRPr sz="1800">
              <a:solidFill>
                <a:srgbClr val="EFEFE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EFEFE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 u="sng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Контактная информация:</a:t>
            </a:r>
            <a:endParaRPr sz="1700" u="sng">
              <a:solidFill>
                <a:srgbClr val="EFEFE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Телефон: 8(927)144-69-64</a:t>
            </a:r>
            <a:endParaRPr sz="1700">
              <a:solidFill>
                <a:srgbClr val="EFEFE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Эл.почта: info@advokat-yakovlev.ru</a:t>
            </a:r>
            <a:endParaRPr sz="1700">
              <a:solidFill>
                <a:srgbClr val="EFEFE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8" name="Google Shape;198;p22" title="Лого.jfif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44863" y="417212"/>
            <a:ext cx="2350176" cy="110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2" title="qr-removebg-preview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18075" y="325425"/>
            <a:ext cx="1442250" cy="14422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0" name="Google Shape;200;p22"/>
          <p:cNvCxnSpPr/>
          <p:nvPr/>
        </p:nvCxnSpPr>
        <p:spPr>
          <a:xfrm flipH="1">
            <a:off x="6848550" y="108400"/>
            <a:ext cx="15600" cy="2104800"/>
          </a:xfrm>
          <a:prstGeom prst="straightConnector1">
            <a:avLst/>
          </a:prstGeom>
          <a:noFill/>
          <a:ln cap="flat" cmpd="sng" w="28575">
            <a:solidFill>
              <a:srgbClr val="6D9EEB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1" name="Google Shape;201;p22"/>
          <p:cNvCxnSpPr/>
          <p:nvPr/>
        </p:nvCxnSpPr>
        <p:spPr>
          <a:xfrm>
            <a:off x="5105038" y="1847325"/>
            <a:ext cx="2191200" cy="34500"/>
          </a:xfrm>
          <a:prstGeom prst="straightConnector1">
            <a:avLst/>
          </a:prstGeom>
          <a:noFill/>
          <a:ln cap="flat" cmpd="sng" w="28575">
            <a:solidFill>
              <a:srgbClr val="6D9EEB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